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Montserrat SemiBold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Frank Ruhl Libre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761BA7-5435-42C9-980E-7E61508CCE67}">
  <a:tblStyle styleId="{C8761BA7-5435-42C9-980E-7E61508CCE6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SemiBol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boldItalic.fntdata"/><Relationship Id="rId30" Type="http://schemas.openxmlformats.org/officeDocument/2006/relationships/font" Target="fonts/MontserratSemiBold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FrankRuhlLibre-bold.fntdata"/><Relationship Id="rId14" Type="http://schemas.openxmlformats.org/officeDocument/2006/relationships/slide" Target="slides/slide8.xml"/><Relationship Id="rId36" Type="http://schemas.openxmlformats.org/officeDocument/2006/relationships/font" Target="fonts/FrankRuhlLibr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ea22443c1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ea22443c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ea22443c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ea22443c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ea22443c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ea22443c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ea22443c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ea22443c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ea22443c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ea22443c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ea22443c1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ea22443c1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ea22443c1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ea22443c1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ea22443c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ea22443c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f57a26f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f57a26f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f57a26fa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f57a26fa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ea22443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ea22443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f57a26fa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f57a26fa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f793f76b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f793f76b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ea22443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ea22443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ea22443c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ea22443c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ea22443c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ea22443c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ea22443c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ea22443c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ea22443c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ea22443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ea22443c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ea22443c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hyperlink" Target="https://new.mta.info/document/662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Multi-Objective Bus System Design and Optimization</a:t>
            </a:r>
            <a:endParaRPr sz="3000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Deven Barth</a:t>
            </a:r>
            <a:endParaRPr/>
          </a:p>
        </p:txBody>
      </p:sp>
      <p:sp>
        <p:nvSpPr>
          <p:cNvPr id="112" name="Google Shape;112;p19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Case Study on Transit From Manhattan to LGA Airport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291750"/>
            <a:ext cx="86250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Alternative Model  Setup</a:t>
            </a:r>
            <a:endParaRPr sz="4100"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949650"/>
            <a:ext cx="8002800" cy="29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Manhattan Subway Stops (South of 60th st) as proxies for stop/coverage nodes. Also include terminal nodes (LGA Airport)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Calculate passenger demands for each node 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Subway OD Pair Ridership</a:t>
            </a:r>
            <a:r>
              <a:rPr lang="en" sz="1100"/>
              <a:t> from Manhattan nodes to Jackson Heights/Woodside, Q70 Total Manhattan-originated Ridership (assume </a:t>
            </a:r>
            <a:r>
              <a:rPr b="1" lang="en" sz="1100"/>
              <a:t>44% </a:t>
            </a:r>
            <a:r>
              <a:rPr lang="en" sz="1100"/>
              <a:t>of the total share)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Calculate cost matrices for each node pairing (distances and times)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 the </a:t>
            </a:r>
            <a:r>
              <a:rPr b="1" lang="en" sz="1100"/>
              <a:t>osmnx</a:t>
            </a:r>
            <a:r>
              <a:rPr lang="en" sz="1100"/>
              <a:t> Python package to compute pairwise costs via their “shortest_path” functionality</a:t>
            </a:r>
            <a:endParaRPr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Additional Parameters Include: </a:t>
            </a:r>
            <a:endParaRPr sz="14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 predefined terminal/destination Node (</a:t>
            </a:r>
            <a:r>
              <a:rPr b="1" lang="en" sz="1100"/>
              <a:t>LGA Airport Terminal C</a:t>
            </a:r>
            <a:r>
              <a:rPr lang="en" sz="1100"/>
              <a:t>) 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 predefined origin node (sequential model only, set around </a:t>
            </a:r>
            <a:r>
              <a:rPr b="1" lang="en" sz="1100"/>
              <a:t>Downtown Manhattan</a:t>
            </a:r>
            <a:r>
              <a:rPr lang="en" sz="1100"/>
              <a:t>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The number of stops, (let </a:t>
            </a:r>
            <a:r>
              <a:rPr b="1" lang="en" sz="1100"/>
              <a:t>N = 4</a:t>
            </a:r>
            <a:r>
              <a:rPr lang="en" sz="1100"/>
              <a:t>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Coverage Radius Per Stop (let </a:t>
            </a:r>
            <a:r>
              <a:rPr b="1" lang="en" sz="1100"/>
              <a:t>R = 1500 meters</a:t>
            </a:r>
            <a:r>
              <a:rPr lang="en" sz="1100"/>
              <a:t>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Min Geographical Coverage Ratio (let </a:t>
            </a:r>
            <a:r>
              <a:rPr b="1" lang="en" sz="1100"/>
              <a:t>G = 0.5</a:t>
            </a:r>
            <a:r>
              <a:rPr lang="en" sz="1100"/>
              <a:t>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Weighting coefficient 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Prioritize </a:t>
            </a:r>
            <a:r>
              <a:rPr b="1" lang="en" sz="1100"/>
              <a:t>demand coverage</a:t>
            </a:r>
            <a:r>
              <a:rPr lang="en" sz="1100"/>
              <a:t> or </a:t>
            </a:r>
            <a:r>
              <a:rPr b="1" lang="en" sz="1100"/>
              <a:t>time in system</a:t>
            </a:r>
            <a:r>
              <a:rPr lang="en" sz="1100"/>
              <a:t>?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5975"/>
            <a:ext cx="4482050" cy="355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100" y="275975"/>
            <a:ext cx="4412776" cy="13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4888000" y="1915700"/>
            <a:ext cx="35253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Left: </a:t>
            </a: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Total study area, including candidate stop locations (in red, size-scaled with respect to share of demand) and the current Q70 service (in blue). </a:t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Above: </a:t>
            </a: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(Street-based) distance matrix between each OD-pair in the study area, generated via osmnx. </a:t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256525" y="39525"/>
            <a:ext cx="8144400" cy="14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Fixed</a:t>
            </a:r>
            <a:r>
              <a:rPr lang="en" sz="5300"/>
              <a:t> Parameters</a:t>
            </a:r>
            <a:endParaRPr sz="5300"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75" y="1279300"/>
            <a:ext cx="4494123" cy="33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311700" y="587975"/>
            <a:ext cx="81312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Formulations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197500" y="3663525"/>
            <a:ext cx="43281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Objective in the general form of </a:t>
            </a:r>
            <a:r>
              <a:rPr b="1"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max(w*coverage - (1-w)*system_time)</a:t>
            </a:r>
            <a:endParaRPr b="1"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6275"/>
            <a:ext cx="4134426" cy="201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125" y="1399475"/>
            <a:ext cx="3841712" cy="323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30" name="Google Shape;230;p3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– via the Pulp Package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450" y="527948"/>
            <a:ext cx="4079101" cy="41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370745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 Results</a:t>
            </a:r>
            <a:endParaRPr sz="3500"/>
          </a:p>
        </p:txBody>
      </p:sp>
      <p:sp>
        <p:nvSpPr>
          <p:cNvPr id="238" name="Google Shape;238;p33"/>
          <p:cNvSpPr txBox="1"/>
          <p:nvPr>
            <p:ph idx="3" type="subTitle"/>
          </p:nvPr>
        </p:nvSpPr>
        <p:spPr>
          <a:xfrm>
            <a:off x="311700" y="1096445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Parallel Routing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 txBox="1"/>
          <p:nvPr>
            <p:ph idx="4" type="subTitle"/>
          </p:nvPr>
        </p:nvSpPr>
        <p:spPr>
          <a:xfrm>
            <a:off x="4572000" y="1096445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Sequential Routing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579950"/>
            <a:ext cx="3226726" cy="28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375" y="1579950"/>
            <a:ext cx="3382916" cy="28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370745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Model Results</a:t>
            </a:r>
            <a:endParaRPr sz="3500"/>
          </a:p>
        </p:txBody>
      </p:sp>
      <p:sp>
        <p:nvSpPr>
          <p:cNvPr id="249" name="Google Shape;249;p34"/>
          <p:cNvSpPr txBox="1"/>
          <p:nvPr>
            <p:ph idx="3" type="subTitle"/>
          </p:nvPr>
        </p:nvSpPr>
        <p:spPr>
          <a:xfrm>
            <a:off x="311700" y="1096445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Parallel Routing</a:t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11700" y="1633474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20337"/>
                </a:solidFill>
                <a:latin typeface="Courier New"/>
                <a:ea typeface="Courier New"/>
                <a:cs typeface="Courier New"/>
                <a:sym typeface="Courier New"/>
              </a:rPr>
              <a:t>*** SUMMARY STATISTICS ***</a:t>
            </a:r>
            <a:endParaRPr b="1" sz="900">
              <a:solidFill>
                <a:srgbClr val="2203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20337"/>
                </a:solidFill>
                <a:latin typeface="Courier New"/>
                <a:ea typeface="Courier New"/>
                <a:cs typeface="Courier New"/>
                <a:sym typeface="Courier New"/>
              </a:rPr>
              <a:t>Demand Covered: 0.9794614161596664</a:t>
            </a:r>
            <a:endParaRPr b="1" sz="900">
              <a:solidFill>
                <a:srgbClr val="2203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20337"/>
                </a:solidFill>
                <a:latin typeface="Courier New"/>
                <a:ea typeface="Courier New"/>
                <a:cs typeface="Courier New"/>
                <a:sym typeface="Courier New"/>
              </a:rPr>
              <a:t>Total System Time: 60.307134459747616 min</a:t>
            </a:r>
            <a:endParaRPr b="1" sz="900">
              <a:solidFill>
                <a:srgbClr val="2203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20337"/>
                </a:solidFill>
                <a:latin typeface="Courier New"/>
                <a:ea typeface="Courier New"/>
                <a:cs typeface="Courier New"/>
                <a:sym typeface="Courier New"/>
              </a:rPr>
              <a:t>Average User System Time: 15.076783614936904 min</a:t>
            </a:r>
            <a:endParaRPr b="1" sz="900">
              <a:solidFill>
                <a:srgbClr val="2203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220337"/>
                </a:solidFill>
                <a:latin typeface="Courier New"/>
                <a:ea typeface="Courier New"/>
                <a:cs typeface="Courier New"/>
                <a:sym typeface="Courier New"/>
              </a:rPr>
              <a:t>Upper Bound User Time in System: 16.051812903501894 min</a:t>
            </a:r>
            <a:endParaRPr b="1" sz="900">
              <a:solidFill>
                <a:srgbClr val="2203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900">
                <a:solidFill>
                  <a:srgbClr val="220337"/>
                </a:solidFill>
                <a:latin typeface="Courier New"/>
                <a:ea typeface="Courier New"/>
                <a:cs typeface="Courier New"/>
                <a:sym typeface="Courier New"/>
              </a:rPr>
              <a:t>Lower Bound User Time in System: 14.250813317918006 min</a:t>
            </a:r>
            <a:endParaRPr b="1" sz="900">
              <a:solidFill>
                <a:srgbClr val="22033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34"/>
          <p:cNvSpPr txBox="1"/>
          <p:nvPr>
            <p:ph idx="2" type="body"/>
          </p:nvPr>
        </p:nvSpPr>
        <p:spPr>
          <a:xfrm>
            <a:off x="4736700" y="1633350"/>
            <a:ext cx="3999900" cy="18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*** SUMMARY STATISTICS ***</a:t>
            </a:r>
            <a:endParaRPr b="1" sz="900">
              <a:solidFill>
                <a:srgbClr val="0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Demand Covered: 0.9243406289718545</a:t>
            </a:r>
            <a:endParaRPr b="1" sz="900">
              <a:solidFill>
                <a:srgbClr val="0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Total System Time: 26.110812711247323 min</a:t>
            </a:r>
            <a:endParaRPr b="1" sz="900">
              <a:solidFill>
                <a:srgbClr val="0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Average User System Time: 19.73361452772691 min</a:t>
            </a:r>
            <a:endParaRPr b="1" sz="900">
              <a:solidFill>
                <a:srgbClr val="0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Upper Bound User Time in System: 26.110812711247323 min</a:t>
            </a:r>
            <a:endParaRPr b="1" sz="900">
              <a:solidFill>
                <a:srgbClr val="00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900">
                <a:solidFill>
                  <a:srgbClr val="00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Lower Bound User Time in System: 14.304463908614773 min</a:t>
            </a:r>
            <a:endParaRPr b="1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252" name="Google Shape;252;p34"/>
          <p:cNvSpPr txBox="1"/>
          <p:nvPr>
            <p:ph idx="4" type="subTitle"/>
          </p:nvPr>
        </p:nvSpPr>
        <p:spPr>
          <a:xfrm>
            <a:off x="4572000" y="1096445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Sequential Routing</a:t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275" y="3341400"/>
            <a:ext cx="4196751" cy="166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75" y="3381662"/>
            <a:ext cx="4196749" cy="15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587975"/>
            <a:ext cx="77943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Building Schedules For the Alternative Systems</a:t>
            </a:r>
            <a:endParaRPr sz="3400"/>
          </a:p>
        </p:txBody>
      </p:sp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311700" y="1548350"/>
            <a:ext cx="8557800" cy="28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Assume hourly demand per selected stop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Assume a standard articulated bus can seat </a:t>
            </a:r>
            <a:r>
              <a:rPr b="1" lang="en" sz="1200"/>
              <a:t>48 passengers</a:t>
            </a:r>
            <a:r>
              <a:rPr lang="en" sz="1200"/>
              <a:t>, and a total capacity of 80 (according to MTA safety guidelines)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are the hour-by-hour headways for each route such that utilization per bus is maximized (subject to above)?  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</a:t>
            </a:r>
            <a:r>
              <a:rPr lang="en" sz="1200"/>
              <a:t>alculation only, no hard optimization </a:t>
            </a:r>
            <a:endParaRPr sz="1200"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3131075"/>
            <a:ext cx="3536774" cy="183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625" y="3213700"/>
            <a:ext cx="3470367" cy="17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75" y="361400"/>
            <a:ext cx="2301225" cy="38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500" y="581600"/>
            <a:ext cx="785850" cy="361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6625" y="2683125"/>
            <a:ext cx="4164126" cy="221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/>
        </p:nvSpPr>
        <p:spPr>
          <a:xfrm>
            <a:off x="3327650" y="1349613"/>
            <a:ext cx="3962100" cy="11301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Left:</a:t>
            </a: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Parallel routing headway gaps per hour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Right: </a:t>
            </a: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Sequential routing headway gaps per hour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Above: </a:t>
            </a: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Formula to calculate headways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Below: </a:t>
            </a: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Per Bus Utilization for both systems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375" y="218625"/>
            <a:ext cx="4741126" cy="92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Key Takeaways: Bringing Everything Together</a:t>
            </a:r>
            <a:endParaRPr sz="3000"/>
          </a:p>
        </p:txBody>
      </p:sp>
      <p:sp>
        <p:nvSpPr>
          <p:cNvPr id="277" name="Google Shape;277;p37"/>
          <p:cNvSpPr txBox="1"/>
          <p:nvPr/>
        </p:nvSpPr>
        <p:spPr>
          <a:xfrm>
            <a:off x="672225" y="1303700"/>
            <a:ext cx="78222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Both Alternative Scenarios surpass the Benchmark Lower/Upper Bounds in terms of cost efficiency (user-time in system)</a:t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Parallel Routing captures up to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98%</a:t>
            </a: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of the existing (Manhattan) Benchmark demand</a:t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Sequential Routing captures nearly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93% </a:t>
            </a: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of existing Benchmark demand</a:t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Parallel Routing potentially more optimal from a rider point of view (less capacity strain), but more operationally draining from the perspective of the MTA</a:t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ontserrat"/>
              <a:buChar char="○"/>
            </a:pP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4-5 buses running per hour</a:t>
            </a: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vs </a:t>
            </a:r>
            <a:r>
              <a:rPr b="1"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1-3 under the sequential model</a:t>
            </a:r>
            <a:r>
              <a:rPr lang="en" sz="1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(see headways)</a:t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78" name="Google Shape;278;p37"/>
          <p:cNvGraphicFramePr/>
          <p:nvPr/>
        </p:nvGraphicFramePr>
        <p:xfrm>
          <a:off x="370888" y="309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{C8761BA7-5435-42C9-980E-7E61508CCE67}</a:tableStyleId>
              </a:tblPr>
              <a:tblGrid>
                <a:gridCol w="1306250"/>
                <a:gridCol w="990650"/>
                <a:gridCol w="1201050"/>
                <a:gridCol w="1192275"/>
                <a:gridCol w="1087075"/>
                <a:gridCol w="1148450"/>
                <a:gridCol w="1499125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Demand Coverage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Min. User System Time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Max. User System Time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Max. Buses per Hour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Min. Buses per Hour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Max Utilization Ratio per Bus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Benchmark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0.857565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Alternative: Parallel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98%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14.25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16.05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0.951612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Alternative: Sequential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93%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26.11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0.99739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Current State</a:t>
            </a:r>
            <a:endParaRPr sz="3700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448400"/>
            <a:ext cx="5553900" cy="28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chemeClr val="dk2"/>
                </a:solidFill>
              </a:rPr>
              <a:t>NYC is known for relatively disjoint transit connections to its major airports, especially to LaGuardia Airport 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chemeClr val="dk2"/>
                </a:solidFill>
              </a:rPr>
              <a:t>Last-mile bus transit a mandatory part of completing the journey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400">
                <a:solidFill>
                  <a:schemeClr val="dk2"/>
                </a:solidFill>
              </a:rPr>
              <a:t>Numerous efforts and proposals have been made to improve capacity, but are costly from a budgetary and socio-economic perspective (see fate of LGA AirTrain)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</a:rPr>
              <a:t>Most riders opt for Uber/Lyft/Taxis versus transit as a result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</a:rPr>
              <a:t>From Manhattan: 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1" lang="en">
                <a:solidFill>
                  <a:schemeClr val="dk2"/>
                </a:solidFill>
              </a:rPr>
              <a:t>Subway/LIRR to Woodside/Jackson Heights + Q70+ Bus To LGA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086" y="587975"/>
            <a:ext cx="3059415" cy="18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175" y="2517220"/>
            <a:ext cx="3059423" cy="2084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Improvements/Topics for Further Study</a:t>
            </a:r>
            <a:endParaRPr sz="3200"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11700" y="1448400"/>
            <a:ext cx="80910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Congestion Modeling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Osmnx calculates time-based costs based on designated speed limits, as it is not a traffic simulation tool.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figures (especially under the alternative scenarios) are likely underestimates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Discrete Event Simulation?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Operational cost feasibility of each alternative plan?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demand outside of the “transit-user realm”?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the projected growth of these systems? Will modal preferences shift?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90" name="Google Shape;290;p39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426200" y="438950"/>
            <a:ext cx="4388700" cy="2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7068C"/>
                </a:solidFill>
              </a:rPr>
              <a:t>6.2 %</a:t>
            </a:r>
            <a:r>
              <a:rPr lang="en" sz="1400">
                <a:solidFill>
                  <a:schemeClr val="dk2"/>
                </a:solidFill>
              </a:rPr>
              <a:t> of air passengers use </a:t>
            </a:r>
            <a:r>
              <a:rPr b="1" lang="en" sz="1400">
                <a:solidFill>
                  <a:schemeClr val="dk2"/>
                </a:solidFill>
              </a:rPr>
              <a:t>public transit to LGA</a:t>
            </a:r>
            <a:r>
              <a:rPr lang="en" sz="1400">
                <a:solidFill>
                  <a:schemeClr val="dk2"/>
                </a:solidFill>
              </a:rPr>
              <a:t> (around </a:t>
            </a:r>
            <a:r>
              <a:rPr b="1" lang="en" sz="2000">
                <a:solidFill>
                  <a:schemeClr val="dk1"/>
                </a:solidFill>
              </a:rPr>
              <a:t>40%</a:t>
            </a:r>
            <a:r>
              <a:rPr lang="en" sz="1700">
                <a:solidFill>
                  <a:schemeClr val="dk2"/>
                </a:solidFill>
              </a:rPr>
              <a:t> </a:t>
            </a:r>
            <a:r>
              <a:rPr lang="en" sz="1400">
                <a:solidFill>
                  <a:schemeClr val="dk2"/>
                </a:solidFill>
              </a:rPr>
              <a:t>for LGA employees)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Approximately </a:t>
            </a:r>
            <a:r>
              <a:rPr b="1" lang="en" sz="2000">
                <a:solidFill>
                  <a:schemeClr val="dk1"/>
                </a:solidFill>
              </a:rPr>
              <a:t>44 %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2"/>
                </a:solidFill>
              </a:rPr>
              <a:t>of LGA passengers </a:t>
            </a:r>
            <a:r>
              <a:rPr b="1" lang="en" sz="1400">
                <a:solidFill>
                  <a:schemeClr val="dk2"/>
                </a:solidFill>
              </a:rPr>
              <a:t>originate from the Manhattan CBDs</a:t>
            </a:r>
            <a:r>
              <a:rPr lang="en" sz="1400">
                <a:solidFill>
                  <a:schemeClr val="dk2"/>
                </a:solidFill>
              </a:rPr>
              <a:t> (Lower Manhattan, Midtown, Upper East/West Sides)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+50 %</a:t>
            </a:r>
            <a:r>
              <a:rPr lang="en" sz="1400">
                <a:solidFill>
                  <a:schemeClr val="dk2"/>
                </a:solidFill>
              </a:rPr>
              <a:t> would </a:t>
            </a:r>
            <a:r>
              <a:rPr b="1" lang="en" sz="1400">
                <a:solidFill>
                  <a:schemeClr val="dk2"/>
                </a:solidFill>
              </a:rPr>
              <a:t>switch to using an alternative system</a:t>
            </a:r>
            <a:r>
              <a:rPr lang="en" sz="1400">
                <a:solidFill>
                  <a:schemeClr val="dk2"/>
                </a:solidFill>
              </a:rPr>
              <a:t> (specifically, AirTrain LGA) based on the current state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21400" cy="47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300" y="3065550"/>
            <a:ext cx="3858725" cy="164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4318525" y="4721075"/>
            <a:ext cx="46038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i="1"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https://www.anewlga.com/wp-content/uploads/2018/10/LGA-AirTrain-Ridership-Report.pdf</a:t>
            </a:r>
            <a:endParaRPr i="1" sz="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701100" y="1471325"/>
            <a:ext cx="67446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Passenger demand is there for a more streamlined connection to LGA Airport. Consider: 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[Benchmark]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The current scenario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○"/>
            </a:pPr>
            <a:r>
              <a:rPr b="1" lang="en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Question: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How much time is spent waiting for last-mile transit (the Q70 service)?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Data Analysis on GTFS Feeds 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[Alternatives]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A direct bus link from Manhattan CBDs to LGA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○"/>
            </a:pPr>
            <a:r>
              <a:rPr b="1" lang="en" sz="1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Question: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(A)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Parallel Routing vs </a:t>
            </a:r>
            <a:r>
              <a:rPr b="1"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(B)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Sequential Routing?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Multi-objective MIPs 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Which system</a:t>
            </a:r>
            <a:r>
              <a:rPr i="1"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saves the most passenger time in system while maximizing covered demand</a:t>
            </a:r>
            <a:r>
              <a:rPr b="1"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95625" y="127200"/>
            <a:ext cx="4079100" cy="8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 Benchmark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314125" y="1065125"/>
            <a:ext cx="4198500" cy="3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AutoNum type="arabicParenBoth"/>
            </a:pPr>
            <a:r>
              <a:rPr lang="en" sz="1300">
                <a:solidFill>
                  <a:schemeClr val="accent2"/>
                </a:solidFill>
              </a:rPr>
              <a:t>Subway to Jackson Heights (74th Broadway)</a:t>
            </a:r>
            <a:endParaRPr sz="1300">
              <a:solidFill>
                <a:schemeClr val="accen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lang="en" sz="1300">
                <a:solidFill>
                  <a:schemeClr val="accent2"/>
                </a:solidFill>
              </a:rPr>
              <a:t>Assume </a:t>
            </a:r>
            <a:r>
              <a:rPr b="1" lang="en" sz="1300">
                <a:solidFill>
                  <a:schemeClr val="accent2"/>
                </a:solidFill>
              </a:rPr>
              <a:t>20-40 minutes</a:t>
            </a:r>
            <a:r>
              <a:rPr lang="en" sz="1300">
                <a:solidFill>
                  <a:schemeClr val="accent2"/>
                </a:solidFill>
              </a:rPr>
              <a:t> on average from Manhattan CBDs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AutoNum type="arabicParenBoth"/>
            </a:pPr>
            <a:r>
              <a:rPr b="1" lang="en" sz="1300">
                <a:solidFill>
                  <a:schemeClr val="accent2"/>
                </a:solidFill>
              </a:rPr>
              <a:t>Wait-time at 74th Broadway for the Q70</a:t>
            </a:r>
            <a:endParaRPr b="1" sz="1300">
              <a:solidFill>
                <a:schemeClr val="accen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i="1" lang="en" sz="1300">
                <a:solidFill>
                  <a:schemeClr val="accent2"/>
                </a:solidFill>
              </a:rPr>
              <a:t>Can this be parameterized based on real-time bus feed data? </a:t>
            </a:r>
            <a:endParaRPr i="1" sz="1300">
              <a:solidFill>
                <a:schemeClr val="accent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○"/>
            </a:pPr>
            <a:r>
              <a:rPr lang="en" sz="1100">
                <a:solidFill>
                  <a:srgbClr val="FF0000"/>
                </a:solidFill>
              </a:rPr>
              <a:t>[0, headway_gap+max(0, scheduled_delta)]</a:t>
            </a:r>
            <a:endParaRPr sz="1100">
              <a:solidFill>
                <a:srgbClr val="FF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○"/>
            </a:pPr>
            <a:r>
              <a:rPr lang="en" sz="1100">
                <a:solidFill>
                  <a:srgbClr val="FF0000"/>
                </a:solidFill>
              </a:rPr>
              <a:t>scheduled_delta = projected - expected</a:t>
            </a:r>
            <a:endParaRPr sz="1100"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AutoNum type="arabicParenBoth"/>
            </a:pPr>
            <a:r>
              <a:rPr lang="en" sz="1300">
                <a:solidFill>
                  <a:schemeClr val="accent2"/>
                </a:solidFill>
              </a:rPr>
              <a:t>Q70 to LGA Terminals</a:t>
            </a:r>
            <a:endParaRPr sz="1300">
              <a:solidFill>
                <a:schemeClr val="accen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b="1" lang="en" sz="1300">
                <a:solidFill>
                  <a:schemeClr val="accent2"/>
                </a:solidFill>
              </a:rPr>
              <a:t>10-20 min</a:t>
            </a:r>
            <a:r>
              <a:rPr lang="en" sz="1300">
                <a:solidFill>
                  <a:schemeClr val="accent2"/>
                </a:solidFill>
              </a:rPr>
              <a:t> AM headways </a:t>
            </a:r>
            <a:endParaRPr sz="1300">
              <a:solidFill>
                <a:schemeClr val="accen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b="1" lang="en" sz="1300">
                <a:solidFill>
                  <a:schemeClr val="accent2"/>
                </a:solidFill>
              </a:rPr>
              <a:t>8 min</a:t>
            </a:r>
            <a:r>
              <a:rPr lang="en" sz="1300">
                <a:solidFill>
                  <a:schemeClr val="accent2"/>
                </a:solidFill>
              </a:rPr>
              <a:t> PM headways</a:t>
            </a:r>
            <a:endParaRPr sz="1300">
              <a:solidFill>
                <a:schemeClr val="accen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b="1" lang="en" sz="1300">
                <a:solidFill>
                  <a:schemeClr val="accent2"/>
                </a:solidFill>
              </a:rPr>
              <a:t>11 minutes </a:t>
            </a:r>
            <a:r>
              <a:rPr lang="en" sz="1300">
                <a:solidFill>
                  <a:schemeClr val="accent2"/>
                </a:solidFill>
              </a:rPr>
              <a:t>journey time </a:t>
            </a:r>
            <a:endParaRPr sz="1300">
              <a:solidFill>
                <a:schemeClr val="accen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lang="en" sz="1300">
                <a:solidFill>
                  <a:schemeClr val="accent2"/>
                </a:solidFill>
              </a:rPr>
              <a:t>Negate congestion effects </a:t>
            </a:r>
            <a:endParaRPr sz="1300">
              <a:solidFill>
                <a:schemeClr val="accent2"/>
              </a:solidFill>
            </a:endParaRPr>
          </a:p>
        </p:txBody>
      </p:sp>
      <p:sp>
        <p:nvSpPr>
          <p:cNvPr id="141" name="Google Shape;141;p23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500" y="644151"/>
            <a:ext cx="2768775" cy="37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4827750" y="4562950"/>
            <a:ext cx="47259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i="1" lang="en" sz="700"/>
              <a:t> </a:t>
            </a:r>
            <a:r>
              <a:rPr i="1" lang="en" sz="7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https://new.mta.info/document/6621</a:t>
            </a:r>
            <a:endParaRPr i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587975"/>
            <a:ext cx="7084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Benchmark Data Collection</a:t>
            </a:r>
            <a:endParaRPr sz="3700"/>
          </a:p>
        </p:txBody>
      </p:sp>
      <p:sp>
        <p:nvSpPr>
          <p:cNvPr id="149" name="Google Shape;149;p24"/>
          <p:cNvSpPr txBox="1"/>
          <p:nvPr>
            <p:ph idx="3" type="subTitle"/>
          </p:nvPr>
        </p:nvSpPr>
        <p:spPr>
          <a:xfrm>
            <a:off x="351200" y="13535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MTA Bus-time API (GTFS Wrapper)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163575" y="1678750"/>
            <a:ext cx="3999900" cy="24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Real-time bus location data</a:t>
            </a:r>
            <a:endParaRPr b="1" sz="1000"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Time of Observation 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Latitude/Longitude 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StopPointName 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AimedArrivalTime, ExpectedArrivalTime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Font typeface="Courier New"/>
              <a:buChar char="○"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DistanceFromCall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Estimate Wait-times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Timed script every minute over 48 hours</a:t>
            </a:r>
            <a:endParaRPr b="1" sz="1000"/>
          </a:p>
        </p:txBody>
      </p:sp>
      <p:sp>
        <p:nvSpPr>
          <p:cNvPr id="151" name="Google Shape;151;p24"/>
          <p:cNvSpPr txBox="1"/>
          <p:nvPr>
            <p:ph idx="2" type="body"/>
          </p:nvPr>
        </p:nvSpPr>
        <p:spPr>
          <a:xfrm>
            <a:off x="4619925" y="1678750"/>
            <a:ext cx="3999900" cy="24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NYC Open Data API 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Estimated Passenger Demand/Ridership </a:t>
            </a:r>
            <a:endParaRPr b="1"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b="1" lang="en" sz="1000"/>
              <a:t>Metrocard, OMNY taps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/>
              <a:t>Note: the Q70 service became free after April 2022, so only data prior is considered</a:t>
            </a:r>
            <a:endParaRPr b="1" sz="1000"/>
          </a:p>
        </p:txBody>
      </p:sp>
      <p:sp>
        <p:nvSpPr>
          <p:cNvPr id="152" name="Google Shape;152;p24"/>
          <p:cNvSpPr txBox="1"/>
          <p:nvPr>
            <p:ph idx="4" type="subTitle"/>
          </p:nvPr>
        </p:nvSpPr>
        <p:spPr>
          <a:xfrm>
            <a:off x="4619925" y="13535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MTA Hourly Bus Ridership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3151975"/>
            <a:ext cx="3355101" cy="18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475" y="4030550"/>
            <a:ext cx="4625025" cy="9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3475" y="2847450"/>
            <a:ext cx="2413100" cy="10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6793800" y="2804425"/>
            <a:ext cx="19428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Left:</a:t>
            </a:r>
            <a:r>
              <a:rPr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Q70 ridership per hour (74th Broadway -&gt; LGA)</a:t>
            </a:r>
            <a:endParaRPr i="1" sz="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Far Left: </a:t>
            </a:r>
            <a:r>
              <a:rPr i="1"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Spatial Visualization of real-time status of the Q70 service</a:t>
            </a:r>
            <a:endParaRPr i="1" sz="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Below: </a:t>
            </a:r>
            <a:r>
              <a:rPr i="1" lang="en" sz="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Cleaned GTFS feed data, featuring wait-time estimations at 74th Broadway</a:t>
            </a:r>
            <a:endParaRPr i="1" sz="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244025"/>
            <a:ext cx="4090626" cy="232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350" y="244025"/>
            <a:ext cx="3682308" cy="19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8225" y="2428401"/>
            <a:ext cx="3801400" cy="21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424625" y="2764925"/>
            <a:ext cx="3934800" cy="1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Top Left: </a:t>
            </a: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Proportion of On-time to Late arrival projections at 74th Broadway from the 48 hour GTFS feed collection. 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Top Right: </a:t>
            </a: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Parameterized max passenger wait-times based on scheduled headways and the GTFS feed data over each hour 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Bottom Right: </a:t>
            </a: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Per bus utilization/ridership based on hourly passenger </a:t>
            </a: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arrival rates</a:t>
            </a: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and bus </a:t>
            </a:r>
            <a:r>
              <a:rPr b="1"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service rates</a:t>
            </a:r>
            <a:endParaRPr b="1"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Findings</a:t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641850" y="1441700"/>
            <a:ext cx="76923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Best Case Scenario: 20 minute Subway + </a:t>
            </a:r>
            <a:r>
              <a:rPr b="1"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2 min Transfer </a:t>
            </a:r>
            <a:r>
              <a:rPr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+ 11 minute Bus = </a:t>
            </a:r>
            <a:r>
              <a:rPr b="1"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33 minutes</a:t>
            </a:r>
            <a:r>
              <a:rPr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Worst Case Scenario: 40 minute Subway + </a:t>
            </a:r>
            <a:r>
              <a:rPr b="1"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27 min Transfer</a:t>
            </a:r>
            <a:r>
              <a:rPr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+ 11 minute Bus = </a:t>
            </a:r>
            <a:r>
              <a:rPr b="1"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78 minutes</a:t>
            </a:r>
            <a:endParaRPr b="1" sz="1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Note: assume it takes 2 minutes to walk from the Subway fare-zone to the bus bay</a:t>
            </a:r>
            <a:endParaRPr sz="1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Alternate System Considerations:</a:t>
            </a:r>
            <a:r>
              <a:rPr lang="en" sz="1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cut out the transfer, capture (Manhattan CBD) demand currently using the Q70 service </a:t>
            </a:r>
            <a:endParaRPr sz="15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587975"/>
            <a:ext cx="7558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Two Alternative Systems</a:t>
            </a:r>
            <a:endParaRPr sz="4400"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835974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Summary: </a:t>
            </a:r>
            <a:r>
              <a:rPr lang="en"/>
              <a:t>N pick-up “facilities” in Manhattan each routed directly to LGA Terminals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/>
              <a:t>Methodology: </a:t>
            </a:r>
            <a:r>
              <a:rPr lang="en"/>
              <a:t>Weighted MCLP with (Summed) Facility-Airport OD Pair Distance Minimization</a:t>
            </a:r>
            <a:endParaRPr/>
          </a:p>
        </p:txBody>
      </p:sp>
      <p:sp>
        <p:nvSpPr>
          <p:cNvPr id="177" name="Google Shape;177;p27"/>
          <p:cNvSpPr txBox="1"/>
          <p:nvPr>
            <p:ph idx="2" type="body"/>
          </p:nvPr>
        </p:nvSpPr>
        <p:spPr>
          <a:xfrm>
            <a:off x="4619925" y="1774975"/>
            <a:ext cx="43761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Summary: </a:t>
            </a:r>
            <a:r>
              <a:rPr lang="en"/>
              <a:t>More of a traditional bus route, making N stops in Manhattan prior to terminating at LGA Terminals.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/>
              <a:t>Methodology: </a:t>
            </a:r>
            <a:r>
              <a:rPr lang="en"/>
              <a:t>Weighted MCLP with Shortest Path Minimization (Variant of the MCSP formulation proposed by Current et. al.)</a:t>
            </a:r>
            <a:endParaRPr/>
          </a:p>
        </p:txBody>
      </p:sp>
      <p:sp>
        <p:nvSpPr>
          <p:cNvPr id="178" name="Google Shape;178;p27"/>
          <p:cNvSpPr txBox="1"/>
          <p:nvPr>
            <p:ph idx="3" type="subTitle"/>
          </p:nvPr>
        </p:nvSpPr>
        <p:spPr>
          <a:xfrm>
            <a:off x="311700" y="136337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Parallel Routes</a:t>
            </a:r>
            <a:endParaRPr/>
          </a:p>
        </p:txBody>
      </p:sp>
      <p:sp>
        <p:nvSpPr>
          <p:cNvPr id="179" name="Google Shape;179;p27"/>
          <p:cNvSpPr txBox="1"/>
          <p:nvPr>
            <p:ph idx="4" type="subTitle"/>
          </p:nvPr>
        </p:nvSpPr>
        <p:spPr>
          <a:xfrm>
            <a:off x="4619925" y="136337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Single Sequential Route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780100" y="3041425"/>
            <a:ext cx="523500" cy="41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N1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780100" y="3542550"/>
            <a:ext cx="523500" cy="41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N2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780100" y="4043675"/>
            <a:ext cx="523500" cy="46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N3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211950" y="3238900"/>
            <a:ext cx="1026900" cy="94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Airport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" name="Google Shape;184;p27"/>
          <p:cNvCxnSpPr>
            <a:stCxn id="180" idx="6"/>
            <a:endCxn id="183" idx="1"/>
          </p:cNvCxnSpPr>
          <p:nvPr/>
        </p:nvCxnSpPr>
        <p:spPr>
          <a:xfrm>
            <a:off x="1303600" y="3247225"/>
            <a:ext cx="908400" cy="4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7"/>
          <p:cNvCxnSpPr>
            <a:stCxn id="181" idx="6"/>
            <a:endCxn id="183" idx="1"/>
          </p:cNvCxnSpPr>
          <p:nvPr/>
        </p:nvCxnSpPr>
        <p:spPr>
          <a:xfrm flipH="1" rot="10800000">
            <a:off x="1303600" y="3712950"/>
            <a:ext cx="9084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7"/>
          <p:cNvCxnSpPr>
            <a:stCxn id="182" idx="6"/>
            <a:endCxn id="183" idx="1"/>
          </p:cNvCxnSpPr>
          <p:nvPr/>
        </p:nvCxnSpPr>
        <p:spPr>
          <a:xfrm flipH="1" rot="10800000">
            <a:off x="1303600" y="3712925"/>
            <a:ext cx="908400" cy="5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7"/>
          <p:cNvSpPr/>
          <p:nvPr/>
        </p:nvSpPr>
        <p:spPr>
          <a:xfrm>
            <a:off x="4828750" y="3643775"/>
            <a:ext cx="523500" cy="46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N1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5766850" y="3643025"/>
            <a:ext cx="523500" cy="46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N2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6665375" y="3643025"/>
            <a:ext cx="523500" cy="465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N3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7672675" y="3480125"/>
            <a:ext cx="1125600" cy="79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Airport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27"/>
          <p:cNvCxnSpPr>
            <a:stCxn id="187" idx="6"/>
            <a:endCxn id="188" idx="2"/>
          </p:cNvCxnSpPr>
          <p:nvPr/>
        </p:nvCxnSpPr>
        <p:spPr>
          <a:xfrm>
            <a:off x="5352250" y="3875825"/>
            <a:ext cx="41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7"/>
          <p:cNvCxnSpPr>
            <a:stCxn id="188" idx="6"/>
            <a:endCxn id="189" idx="2"/>
          </p:cNvCxnSpPr>
          <p:nvPr/>
        </p:nvCxnSpPr>
        <p:spPr>
          <a:xfrm>
            <a:off x="6290350" y="3875825"/>
            <a:ext cx="37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7"/>
          <p:cNvCxnSpPr>
            <a:stCxn id="189" idx="6"/>
            <a:endCxn id="190" idx="1"/>
          </p:cNvCxnSpPr>
          <p:nvPr/>
        </p:nvCxnSpPr>
        <p:spPr>
          <a:xfrm>
            <a:off x="7188875" y="3875825"/>
            <a:ext cx="48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